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7" r:id="rId3"/>
    <p:sldId id="779" r:id="rId4"/>
    <p:sldId id="268" r:id="rId5"/>
    <p:sldId id="258" r:id="rId6"/>
    <p:sldId id="272" r:id="rId7"/>
    <p:sldId id="273" r:id="rId8"/>
    <p:sldId id="274" r:id="rId9"/>
    <p:sldId id="781" r:id="rId10"/>
    <p:sldId id="780" r:id="rId11"/>
    <p:sldId id="739" r:id="rId12"/>
    <p:sldId id="775" r:id="rId13"/>
    <p:sldId id="796" r:id="rId14"/>
    <p:sldId id="789" r:id="rId15"/>
    <p:sldId id="790" r:id="rId16"/>
    <p:sldId id="791" r:id="rId17"/>
    <p:sldId id="782" r:id="rId18"/>
    <p:sldId id="792" r:id="rId19"/>
    <p:sldId id="776" r:id="rId20"/>
    <p:sldId id="777" r:id="rId21"/>
    <p:sldId id="778" r:id="rId22"/>
    <p:sldId id="266" r:id="rId23"/>
    <p:sldId id="795" r:id="rId24"/>
    <p:sldId id="260" r:id="rId25"/>
    <p:sldId id="783" r:id="rId26"/>
    <p:sldId id="259" r:id="rId27"/>
    <p:sldId id="269" r:id="rId28"/>
    <p:sldId id="270" r:id="rId29"/>
    <p:sldId id="271" r:id="rId30"/>
    <p:sldId id="786" r:id="rId31"/>
    <p:sldId id="79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7915D-B0A5-4D4B-95A5-D648A56978F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F2F83-9D50-4ACA-90B0-AD558197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42A9E-0BD7-45D8-A7EA-2371D79BC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45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2F83-9D50-4ACA-90B0-AD5581976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2F83-9D50-4ACA-90B0-AD5581976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F2F83-9D50-4ACA-90B0-AD55819767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61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2F83-9D50-4ACA-90B0-AD5581976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5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F2F83-9D50-4ACA-90B0-AD5581976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8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3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25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1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7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4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66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6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38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69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39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1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1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3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7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9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92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3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4" y="393661"/>
            <a:ext cx="8852510" cy="604924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</p:pic>
      <p:pic>
        <p:nvPicPr>
          <p:cNvPr id="7" name="Picture 1036" descr="C:\Program Files\Common Files\Microsoft Shared\Clipart\cagcat50\pe01561_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4" y="504984"/>
            <a:ext cx="1517288" cy="99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0" y="4908569"/>
            <a:ext cx="223251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Dynamics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4883" y="1972042"/>
            <a:ext cx="1981200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Reliability,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Availability,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Maintainability,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solidFill>
                  <a:prstClr val="black"/>
                </a:solidFill>
                <a:latin typeface="Calibri"/>
              </a:rPr>
              <a:t>Testability/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Inspectability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D40A92-A0E2-1380-2C99-08000F8902F0}"/>
              </a:ext>
            </a:extLst>
          </p:cNvPr>
          <p:cNvSpPr txBox="1"/>
          <p:nvPr/>
        </p:nvSpPr>
        <p:spPr>
          <a:xfrm>
            <a:off x="258023" y="181818"/>
            <a:ext cx="233277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Re-cap  from Lecture-1 </a:t>
            </a:r>
            <a:endParaRPr lang="en-IN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B445F-B47B-A70E-73A5-BFE6A8C6761C}"/>
              </a:ext>
            </a:extLst>
          </p:cNvPr>
          <p:cNvSpPr txBox="1"/>
          <p:nvPr/>
        </p:nvSpPr>
        <p:spPr>
          <a:xfrm>
            <a:off x="4571999" y="5698696"/>
            <a:ext cx="2232517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 Detection &amp; Diagnostics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AB67CD-BB9A-7F96-1447-C6D9E7A3BFBC}"/>
              </a:ext>
            </a:extLst>
          </p:cNvPr>
          <p:cNvSpPr/>
          <p:nvPr/>
        </p:nvSpPr>
        <p:spPr>
          <a:xfrm rot="746280">
            <a:off x="433289" y="4127299"/>
            <a:ext cx="6790173" cy="194609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FAC134-9F00-5CEE-7B1F-A8B960D8819D}"/>
              </a:ext>
            </a:extLst>
          </p:cNvPr>
          <p:cNvSpPr/>
          <p:nvPr/>
        </p:nvSpPr>
        <p:spPr>
          <a:xfrm rot="20128937">
            <a:off x="4102" y="1889762"/>
            <a:ext cx="7162800" cy="32869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16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20" grpId="0" animBg="1"/>
      <p:bldP spid="21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38200" y="3142891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an 3"/>
          <p:cNvSpPr/>
          <p:nvPr/>
        </p:nvSpPr>
        <p:spPr>
          <a:xfrm>
            <a:off x="5867400" y="1515012"/>
            <a:ext cx="1905000" cy="25146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n 4"/>
          <p:cNvSpPr/>
          <p:nvPr/>
        </p:nvSpPr>
        <p:spPr>
          <a:xfrm>
            <a:off x="5867400" y="920511"/>
            <a:ext cx="1905000" cy="384594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an 5"/>
          <p:cNvSpPr/>
          <p:nvPr/>
        </p:nvSpPr>
        <p:spPr>
          <a:xfrm>
            <a:off x="5867400" y="4247075"/>
            <a:ext cx="1905000" cy="40688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43100" y="3124200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91000" y="3117011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90413" y="3124200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rapezoid 11"/>
          <p:cNvSpPr/>
          <p:nvPr/>
        </p:nvSpPr>
        <p:spPr>
          <a:xfrm>
            <a:off x="876300" y="3765439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rapezoid 12"/>
          <p:cNvSpPr/>
          <p:nvPr/>
        </p:nvSpPr>
        <p:spPr>
          <a:xfrm>
            <a:off x="1981200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rapezoid 13"/>
          <p:cNvSpPr/>
          <p:nvPr/>
        </p:nvSpPr>
        <p:spPr>
          <a:xfrm>
            <a:off x="3129232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rapezoid 14"/>
          <p:cNvSpPr/>
          <p:nvPr/>
        </p:nvSpPr>
        <p:spPr>
          <a:xfrm>
            <a:off x="4229100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871987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an 16"/>
          <p:cNvSpPr/>
          <p:nvPr/>
        </p:nvSpPr>
        <p:spPr>
          <a:xfrm>
            <a:off x="2057400" y="5033513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an 17"/>
          <p:cNvSpPr/>
          <p:nvPr/>
        </p:nvSpPr>
        <p:spPr>
          <a:xfrm>
            <a:off x="3113417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an 18"/>
          <p:cNvSpPr/>
          <p:nvPr/>
        </p:nvSpPr>
        <p:spPr>
          <a:xfrm>
            <a:off x="4229100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910087" y="220980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2054525" y="220980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3151517" y="2166668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4267200" y="2149416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910087" y="173319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Isosceles Triangle 24"/>
          <p:cNvSpPr/>
          <p:nvPr/>
        </p:nvSpPr>
        <p:spPr>
          <a:xfrm rot="10800000">
            <a:off x="2054525" y="173966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3149361" y="1697965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Isosceles Triangle 26"/>
          <p:cNvSpPr/>
          <p:nvPr/>
        </p:nvSpPr>
        <p:spPr>
          <a:xfrm rot="10800000">
            <a:off x="4262168" y="1697965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lowchart: Delay 27"/>
          <p:cNvSpPr/>
          <p:nvPr/>
        </p:nvSpPr>
        <p:spPr>
          <a:xfrm rot="10800000">
            <a:off x="680766" y="2007798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lowchart: Delay 28"/>
          <p:cNvSpPr/>
          <p:nvPr/>
        </p:nvSpPr>
        <p:spPr>
          <a:xfrm rot="10800000">
            <a:off x="1828800" y="2006360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lowchart: Delay 29"/>
          <p:cNvSpPr/>
          <p:nvPr/>
        </p:nvSpPr>
        <p:spPr>
          <a:xfrm rot="10800000">
            <a:off x="2900632" y="1964665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lowchart: Delay 30"/>
          <p:cNvSpPr/>
          <p:nvPr/>
        </p:nvSpPr>
        <p:spPr>
          <a:xfrm rot="10800000">
            <a:off x="4042194" y="1986232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872006" y="2219145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Minus 32"/>
          <p:cNvSpPr/>
          <p:nvPr/>
        </p:nvSpPr>
        <p:spPr>
          <a:xfrm>
            <a:off x="2049511" y="221411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Minus 33"/>
          <p:cNvSpPr/>
          <p:nvPr/>
        </p:nvSpPr>
        <p:spPr>
          <a:xfrm>
            <a:off x="3106966" y="218284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Minus 34"/>
          <p:cNvSpPr/>
          <p:nvPr/>
        </p:nvSpPr>
        <p:spPr>
          <a:xfrm>
            <a:off x="4256076" y="218284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1192035" y="261020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2323974" y="262242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Up Arrow 37"/>
          <p:cNvSpPr/>
          <p:nvPr/>
        </p:nvSpPr>
        <p:spPr>
          <a:xfrm>
            <a:off x="3425713" y="261020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552518" y="2608050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186294" y="3637473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Up Arrow 40"/>
          <p:cNvSpPr/>
          <p:nvPr/>
        </p:nvSpPr>
        <p:spPr>
          <a:xfrm>
            <a:off x="2325411" y="3600091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3438651" y="3600091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4553255" y="3623096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662074" y="6248400"/>
            <a:ext cx="7338926" cy="296174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Up Arrow 44"/>
          <p:cNvSpPr/>
          <p:nvPr/>
        </p:nvSpPr>
        <p:spPr>
          <a:xfrm>
            <a:off x="1209153" y="5662882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Up Arrow 45"/>
          <p:cNvSpPr/>
          <p:nvPr/>
        </p:nvSpPr>
        <p:spPr>
          <a:xfrm>
            <a:off x="2318289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Up Arrow 46"/>
          <p:cNvSpPr/>
          <p:nvPr/>
        </p:nvSpPr>
        <p:spPr>
          <a:xfrm>
            <a:off x="3460791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Up Arrow 47"/>
          <p:cNvSpPr/>
          <p:nvPr/>
        </p:nvSpPr>
        <p:spPr>
          <a:xfrm>
            <a:off x="4553254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U-Turn Arrow 48"/>
          <p:cNvSpPr/>
          <p:nvPr/>
        </p:nvSpPr>
        <p:spPr>
          <a:xfrm rot="5400000">
            <a:off x="510586" y="5299358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U-Turn Arrow 49"/>
          <p:cNvSpPr/>
          <p:nvPr/>
        </p:nvSpPr>
        <p:spPr>
          <a:xfrm rot="5400000">
            <a:off x="1750204" y="5306546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U-Turn Arrow 50"/>
          <p:cNvSpPr/>
          <p:nvPr/>
        </p:nvSpPr>
        <p:spPr>
          <a:xfrm rot="5400000">
            <a:off x="2794975" y="5297920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U-Turn Arrow 51"/>
          <p:cNvSpPr/>
          <p:nvPr/>
        </p:nvSpPr>
        <p:spPr>
          <a:xfrm rot="5400000">
            <a:off x="3933662" y="5299358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795083" y="960408"/>
            <a:ext cx="5377135" cy="3048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Up Arrow 54"/>
          <p:cNvSpPr/>
          <p:nvPr/>
        </p:nvSpPr>
        <p:spPr>
          <a:xfrm>
            <a:off x="1173500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Up Arrow 55"/>
          <p:cNvSpPr/>
          <p:nvPr/>
        </p:nvSpPr>
        <p:spPr>
          <a:xfrm>
            <a:off x="2327703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Up Arrow 56"/>
          <p:cNvSpPr/>
          <p:nvPr/>
        </p:nvSpPr>
        <p:spPr>
          <a:xfrm>
            <a:off x="3444832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4549159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6629400" y="1167081"/>
            <a:ext cx="381000" cy="321046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Can 59"/>
          <p:cNvSpPr/>
          <p:nvPr/>
        </p:nvSpPr>
        <p:spPr>
          <a:xfrm>
            <a:off x="8153400" y="2772313"/>
            <a:ext cx="838200" cy="12573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Bent-Up Arrow 60"/>
          <p:cNvSpPr/>
          <p:nvPr/>
        </p:nvSpPr>
        <p:spPr>
          <a:xfrm>
            <a:off x="7772401" y="3921782"/>
            <a:ext cx="914400" cy="622541"/>
          </a:xfrm>
          <a:prstGeom prst="bent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667500" y="4544360"/>
            <a:ext cx="342900" cy="1780277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Curved Right Arrow 64"/>
          <p:cNvSpPr/>
          <p:nvPr/>
        </p:nvSpPr>
        <p:spPr>
          <a:xfrm>
            <a:off x="457201" y="474455"/>
            <a:ext cx="416223" cy="1906157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Curved Right Arrow 65"/>
          <p:cNvSpPr/>
          <p:nvPr/>
        </p:nvSpPr>
        <p:spPr>
          <a:xfrm>
            <a:off x="2705100" y="474453"/>
            <a:ext cx="381678" cy="1824810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Curved Right Arrow 66"/>
          <p:cNvSpPr/>
          <p:nvPr/>
        </p:nvSpPr>
        <p:spPr>
          <a:xfrm>
            <a:off x="1600200" y="474453"/>
            <a:ext cx="381000" cy="1824809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Curved Right Arrow 67"/>
          <p:cNvSpPr/>
          <p:nvPr/>
        </p:nvSpPr>
        <p:spPr>
          <a:xfrm>
            <a:off x="3852431" y="495303"/>
            <a:ext cx="338587" cy="1803960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Flowchart: Summing Junction 68"/>
          <p:cNvSpPr/>
          <p:nvPr/>
        </p:nvSpPr>
        <p:spPr>
          <a:xfrm>
            <a:off x="5029200" y="166599"/>
            <a:ext cx="609600" cy="615711"/>
          </a:xfrm>
          <a:prstGeom prst="flowChartSummingJuncti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eft Arrow 69"/>
          <p:cNvSpPr/>
          <p:nvPr/>
        </p:nvSpPr>
        <p:spPr>
          <a:xfrm>
            <a:off x="381000" y="406883"/>
            <a:ext cx="4648200" cy="9345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Bent-Up Arrow 70"/>
          <p:cNvSpPr/>
          <p:nvPr/>
        </p:nvSpPr>
        <p:spPr>
          <a:xfrm rot="16200000">
            <a:off x="5782592" y="274616"/>
            <a:ext cx="485957" cy="750497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76732" y="238061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Valves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516396" y="3825179"/>
            <a:ext cx="92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Pumps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31365" y="4628083"/>
            <a:ext cx="191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Heat Exchangers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25553" y="5275054"/>
            <a:ext cx="144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Primary Flow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4305" y="5218883"/>
            <a:ext cx="75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Secy. Flow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10400" y="22731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Heat Source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153400" y="22993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Surge Tank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734301" y="10255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Header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400809" y="151289"/>
            <a:ext cx="155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Pressure  Measurement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76096" y="3396099"/>
            <a:ext cx="88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66968" y="284831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Discharge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73792" y="490797"/>
            <a:ext cx="218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Pneumatic Signal</a:t>
            </a:r>
          </a:p>
        </p:txBody>
      </p:sp>
      <p:pic>
        <p:nvPicPr>
          <p:cNvPr id="78" name="Picture 2" descr="Shell and Tube Heat Exchangers - WCRH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r="4944"/>
          <a:stretch/>
        </p:blipFill>
        <p:spPr bwMode="auto">
          <a:xfrm rot="15530946">
            <a:off x="205066" y="4744295"/>
            <a:ext cx="1808301" cy="111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22 Basic Pump Facts You Should Know | Pumps &amp;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9" y="3092199"/>
            <a:ext cx="1384717" cy="112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ontrol Valves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4" t="4599" r="31199"/>
          <a:stretch/>
        </p:blipFill>
        <p:spPr bwMode="auto">
          <a:xfrm>
            <a:off x="691830" y="1548804"/>
            <a:ext cx="834748" cy="12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9001" y="5644386"/>
            <a:ext cx="160019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Reliability of Loop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52456" y="4448738"/>
            <a:ext cx="179573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Redundancy of Process Equipment</a:t>
            </a:r>
          </a:p>
        </p:txBody>
      </p:sp>
      <p:pic>
        <p:nvPicPr>
          <p:cNvPr id="5122" name="Picture 2" descr="Rosemount Pressure Transmitters – Emerson Pressure Transmitter Series | TTS">
            <a:extLst>
              <a:ext uri="{FF2B5EF4-FFF2-40B4-BE49-F238E27FC236}">
                <a16:creationId xmlns:a16="http://schemas.microsoft.com/office/drawing/2014/main" id="{6CCAF406-9E1D-6E05-5C0F-82CB09F4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r="27298" b="37791"/>
          <a:stretch/>
        </p:blipFill>
        <p:spPr bwMode="auto">
          <a:xfrm>
            <a:off x="4989212" y="140953"/>
            <a:ext cx="689576" cy="11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C8917-6DE5-9131-47EF-CA018BCF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2" y="3722228"/>
            <a:ext cx="4651449" cy="213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AA10F-DEBC-B021-4BF5-716D79EEE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35" r="1331"/>
          <a:stretch/>
        </p:blipFill>
        <p:spPr>
          <a:xfrm>
            <a:off x="6456266" y="1912173"/>
            <a:ext cx="2514612" cy="38437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94FEA-90BF-5FDD-EDFA-CD9000FBA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59" b="20415"/>
          <a:stretch/>
        </p:blipFill>
        <p:spPr>
          <a:xfrm>
            <a:off x="4757272" y="2635167"/>
            <a:ext cx="1490102" cy="316992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C77D0BF9-7567-80AF-87F3-B1F75AC0ACE7}"/>
              </a:ext>
            </a:extLst>
          </p:cNvPr>
          <p:cNvSpPr/>
          <p:nvPr/>
        </p:nvSpPr>
        <p:spPr>
          <a:xfrm>
            <a:off x="5845324" y="2075026"/>
            <a:ext cx="34289" cy="342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AE0C7-70AE-9BF1-996D-852F026706DB}"/>
              </a:ext>
            </a:extLst>
          </p:cNvPr>
          <p:cNvSpPr txBox="1"/>
          <p:nvPr/>
        </p:nvSpPr>
        <p:spPr>
          <a:xfrm>
            <a:off x="224506" y="3324519"/>
            <a:ext cx="1540379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sz="1350" dirty="0">
                <a:solidFill>
                  <a:prstClr val="black"/>
                </a:solidFill>
                <a:latin typeface="Calibri"/>
              </a:rPr>
              <a:t>The Bath-Tub Curve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4F144E-70F1-4206-5B04-58B6DB53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91" y="615337"/>
            <a:ext cx="3067587" cy="11163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12261-14C5-A063-77B3-BC5399B3ECB1}"/>
              </a:ext>
            </a:extLst>
          </p:cNvPr>
          <p:cNvSpPr txBox="1"/>
          <p:nvPr/>
        </p:nvSpPr>
        <p:spPr>
          <a:xfrm>
            <a:off x="5410199" y="256199"/>
            <a:ext cx="331851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b="1" i="1" dirty="0">
                <a:solidFill>
                  <a:prstClr val="black"/>
                </a:solidFill>
                <a:latin typeface="Calibri"/>
              </a:rPr>
              <a:t>Reliability Engineering Concepts</a:t>
            </a:r>
            <a:endParaRPr lang="en-IN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F9C28-91ED-DFFA-0142-9BADDD834565}"/>
              </a:ext>
            </a:extLst>
          </p:cNvPr>
          <p:cNvSpPr txBox="1"/>
          <p:nvPr/>
        </p:nvSpPr>
        <p:spPr>
          <a:xfrm>
            <a:off x="231091" y="162567"/>
            <a:ext cx="1540379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sz="1350" b="1" dirty="0">
                <a:solidFill>
                  <a:prstClr val="black"/>
                </a:solidFill>
                <a:latin typeface="Calibri"/>
              </a:rPr>
              <a:t>Arrhenius Equation</a:t>
            </a:r>
          </a:p>
        </p:txBody>
      </p:sp>
    </p:spTree>
    <p:extLst>
      <p:ext uri="{BB962C8B-B14F-4D97-AF65-F5344CB8AC3E}">
        <p14:creationId xmlns:p14="http://schemas.microsoft.com/office/powerpoint/2010/main" val="50417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ECDD-DEDD-8F03-E772-5760F560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8077200" cy="50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C4E6F1-B194-1602-A6B5-B85886A0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8" y="335542"/>
            <a:ext cx="8077200" cy="255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A2596-171C-C30F-D1CC-732A198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7" y="3063597"/>
            <a:ext cx="7239000" cy="33928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6EDA39-FB55-46F1-ABA1-611A35426FA5}"/>
              </a:ext>
            </a:extLst>
          </p:cNvPr>
          <p:cNvSpPr/>
          <p:nvPr/>
        </p:nvSpPr>
        <p:spPr>
          <a:xfrm>
            <a:off x="990600" y="228600"/>
            <a:ext cx="30480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D3945-1FDF-608F-3CC7-AECC760062DC}"/>
              </a:ext>
            </a:extLst>
          </p:cNvPr>
          <p:cNvSpPr/>
          <p:nvPr/>
        </p:nvSpPr>
        <p:spPr>
          <a:xfrm>
            <a:off x="3352800" y="1295400"/>
            <a:ext cx="22098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1FA48E-3414-E5E6-C988-AAFFBD360A2E}"/>
              </a:ext>
            </a:extLst>
          </p:cNvPr>
          <p:cNvSpPr/>
          <p:nvPr/>
        </p:nvSpPr>
        <p:spPr>
          <a:xfrm>
            <a:off x="3581400" y="3581400"/>
            <a:ext cx="1447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B00CAB-5D8A-FDBA-9EEF-FE02993D6523}"/>
              </a:ext>
            </a:extLst>
          </p:cNvPr>
          <p:cNvSpPr/>
          <p:nvPr/>
        </p:nvSpPr>
        <p:spPr>
          <a:xfrm>
            <a:off x="3505200" y="5181600"/>
            <a:ext cx="18288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82B7C-FD8E-922C-D113-A4968C436FF4}"/>
              </a:ext>
            </a:extLst>
          </p:cNvPr>
          <p:cNvSpPr txBox="1"/>
          <p:nvPr/>
        </p:nvSpPr>
        <p:spPr>
          <a:xfrm>
            <a:off x="4569359" y="156282"/>
            <a:ext cx="449844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General Reliability Analysis Formulations -- 1</a:t>
            </a:r>
            <a:endParaRPr lang="en-IN" b="1" i="1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6195987-8738-3C5C-AB86-7FE83587C097}"/>
              </a:ext>
            </a:extLst>
          </p:cNvPr>
          <p:cNvSpPr/>
          <p:nvPr/>
        </p:nvSpPr>
        <p:spPr>
          <a:xfrm>
            <a:off x="5410200" y="3505200"/>
            <a:ext cx="609600" cy="3240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E4434A4-C675-B578-5709-F44E1955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88" y="643243"/>
            <a:ext cx="2204103" cy="14996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6E5FA84B-68C1-17CF-5C8D-A43566ABAD66}"/>
              </a:ext>
            </a:extLst>
          </p:cNvPr>
          <p:cNvSpPr/>
          <p:nvPr/>
        </p:nvSpPr>
        <p:spPr>
          <a:xfrm rot="3776738">
            <a:off x="5646608" y="420047"/>
            <a:ext cx="633653" cy="1223793"/>
          </a:xfrm>
          <a:prstGeom prst="curv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CA1385E-0637-32FD-28DE-30DA762C7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80" y="3635751"/>
            <a:ext cx="2189768" cy="12470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2CD68DF1-3DE8-8F1F-2299-122DB7D6A6D2}"/>
              </a:ext>
            </a:extLst>
          </p:cNvPr>
          <p:cNvSpPr/>
          <p:nvPr/>
        </p:nvSpPr>
        <p:spPr>
          <a:xfrm rot="3776738">
            <a:off x="5535229" y="3635211"/>
            <a:ext cx="512161" cy="1288572"/>
          </a:xfrm>
          <a:prstGeom prst="curv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7376745-6F23-1B52-66B7-81A474F8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78" y="5205746"/>
            <a:ext cx="1994544" cy="1250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E5296C43-72F7-1877-122F-35CDEE9DC3E3}"/>
              </a:ext>
            </a:extLst>
          </p:cNvPr>
          <p:cNvSpPr/>
          <p:nvPr/>
        </p:nvSpPr>
        <p:spPr>
          <a:xfrm>
            <a:off x="5158741" y="5867400"/>
            <a:ext cx="1493738" cy="649652"/>
          </a:xfrm>
          <a:prstGeom prst="curved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5171A3-DC5A-7F40-45E4-0BF1D6E2CD88}"/>
              </a:ext>
            </a:extLst>
          </p:cNvPr>
          <p:cNvSpPr txBox="1"/>
          <p:nvPr/>
        </p:nvSpPr>
        <p:spPr>
          <a:xfrm>
            <a:off x="5116527" y="2643617"/>
            <a:ext cx="358366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685800"/>
            <a:r>
              <a:rPr lang="en-IN" sz="1600" dirty="0">
                <a:solidFill>
                  <a:prstClr val="black"/>
                </a:solidFill>
                <a:latin typeface="Calibri"/>
              </a:rPr>
              <a:t>Failure Probability Distribution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92D14-8076-0A0E-2B50-70DE74DD5600}"/>
              </a:ext>
            </a:extLst>
          </p:cNvPr>
          <p:cNvSpPr txBox="1"/>
          <p:nvPr/>
        </p:nvSpPr>
        <p:spPr>
          <a:xfrm>
            <a:off x="180097" y="1197595"/>
            <a:ext cx="298896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685800"/>
            <a:r>
              <a:rPr lang="en-US" sz="1600" i="1" dirty="0">
                <a:solidFill>
                  <a:prstClr val="black"/>
                </a:solidFill>
                <a:latin typeface="Calibri"/>
              </a:rPr>
              <a:t>f(y)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is the failure density function</a:t>
            </a:r>
          </a:p>
          <a:p>
            <a:pPr defTabSz="685800"/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685800"/>
            <a:r>
              <a:rPr lang="en-US" sz="1600" i="1" dirty="0">
                <a:solidFill>
                  <a:prstClr val="black"/>
                </a:solidFill>
                <a:latin typeface="Calibri"/>
              </a:rPr>
              <a:t>R(t)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is the reliability function</a:t>
            </a:r>
            <a:endParaRPr lang="en-IN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CE219995-16E6-320E-F1F3-565233ACE3F7}"/>
              </a:ext>
            </a:extLst>
          </p:cNvPr>
          <p:cNvSpPr/>
          <p:nvPr/>
        </p:nvSpPr>
        <p:spPr>
          <a:xfrm>
            <a:off x="5029200" y="1905000"/>
            <a:ext cx="476861" cy="3789449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5666C-3EB5-D846-10F8-D4CB807B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6400800" cy="356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C6760-F45B-655A-0865-5930C2ED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848885"/>
            <a:ext cx="2489352" cy="12954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74A062-2671-49D5-CA9D-7D6BF4F7C66D}"/>
              </a:ext>
            </a:extLst>
          </p:cNvPr>
          <p:cNvSpPr/>
          <p:nvPr/>
        </p:nvSpPr>
        <p:spPr>
          <a:xfrm>
            <a:off x="838200" y="685800"/>
            <a:ext cx="28956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A25C7F-6B36-F00B-1E34-5B8A49387C94}"/>
              </a:ext>
            </a:extLst>
          </p:cNvPr>
          <p:cNvSpPr/>
          <p:nvPr/>
        </p:nvSpPr>
        <p:spPr>
          <a:xfrm>
            <a:off x="3581400" y="1752600"/>
            <a:ext cx="15240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F727D2-6AB9-570F-B3B6-61D4BDF67A99}"/>
              </a:ext>
            </a:extLst>
          </p:cNvPr>
          <p:cNvSpPr/>
          <p:nvPr/>
        </p:nvSpPr>
        <p:spPr>
          <a:xfrm>
            <a:off x="3048000" y="3505200"/>
            <a:ext cx="2565552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CFDF7C-F39F-60F7-DCF4-D77F3523B63C}"/>
              </a:ext>
            </a:extLst>
          </p:cNvPr>
          <p:cNvSpPr/>
          <p:nvPr/>
        </p:nvSpPr>
        <p:spPr>
          <a:xfrm>
            <a:off x="2971800" y="4724400"/>
            <a:ext cx="2895600" cy="16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51E2B-9B16-652A-F005-F177E717716D}"/>
              </a:ext>
            </a:extLst>
          </p:cNvPr>
          <p:cNvSpPr txBox="1"/>
          <p:nvPr/>
        </p:nvSpPr>
        <p:spPr>
          <a:xfrm>
            <a:off x="4330776" y="278368"/>
            <a:ext cx="466082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General Reliability Analysis Formulations -- 2</a:t>
            </a:r>
            <a:endParaRPr lang="en-IN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759035-8379-4776-874F-A96899CD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682568"/>
            <a:ext cx="1493539" cy="635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3680BE-2F42-7106-CC78-A718C078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5410200"/>
            <a:ext cx="1221086" cy="458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14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FE658-1591-5810-6D8D-D9BAFC2A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2858"/>
            <a:ext cx="5410200" cy="5692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77F21-1749-2A80-3B71-A54BDB68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262327"/>
            <a:ext cx="1766888" cy="80959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2A40DE-FCA4-B30E-8FC0-51B774BFBB16}"/>
              </a:ext>
            </a:extLst>
          </p:cNvPr>
          <p:cNvSpPr/>
          <p:nvPr/>
        </p:nvSpPr>
        <p:spPr>
          <a:xfrm>
            <a:off x="5725562" y="5667125"/>
            <a:ext cx="457200" cy="404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D9AAB6-DC2F-F048-0327-AF66B486EE86}"/>
              </a:ext>
            </a:extLst>
          </p:cNvPr>
          <p:cNvSpPr/>
          <p:nvPr/>
        </p:nvSpPr>
        <p:spPr>
          <a:xfrm>
            <a:off x="1295400" y="457200"/>
            <a:ext cx="312420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9C93F6-2D24-9978-08D1-3E1A386DD35F}"/>
              </a:ext>
            </a:extLst>
          </p:cNvPr>
          <p:cNvSpPr/>
          <p:nvPr/>
        </p:nvSpPr>
        <p:spPr>
          <a:xfrm>
            <a:off x="3124200" y="1676400"/>
            <a:ext cx="2601362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1710C3-E5A5-0189-B250-0D6C48EAC1D1}"/>
              </a:ext>
            </a:extLst>
          </p:cNvPr>
          <p:cNvSpPr/>
          <p:nvPr/>
        </p:nvSpPr>
        <p:spPr>
          <a:xfrm>
            <a:off x="2819400" y="3124200"/>
            <a:ext cx="3048000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3CF95B-CB1F-8AFF-4BD3-9ABFA0C15B6C}"/>
              </a:ext>
            </a:extLst>
          </p:cNvPr>
          <p:cNvSpPr/>
          <p:nvPr/>
        </p:nvSpPr>
        <p:spPr>
          <a:xfrm>
            <a:off x="3200400" y="5262327"/>
            <a:ext cx="2362200" cy="11384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0535BE-4DE0-FBB4-9313-F06379CA95A4}"/>
              </a:ext>
            </a:extLst>
          </p:cNvPr>
          <p:cNvSpPr/>
          <p:nvPr/>
        </p:nvSpPr>
        <p:spPr>
          <a:xfrm>
            <a:off x="6345724" y="5262327"/>
            <a:ext cx="2188676" cy="10128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51F96-9BA9-2B46-321D-FCF48E7D326F}"/>
              </a:ext>
            </a:extLst>
          </p:cNvPr>
          <p:cNvSpPr txBox="1"/>
          <p:nvPr/>
        </p:nvSpPr>
        <p:spPr>
          <a:xfrm>
            <a:off x="4572000" y="170178"/>
            <a:ext cx="449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General Reliability Analysis Formulations -- 3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6124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DA257-90FF-F146-9D55-4D6168F40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765"/>
          <a:stretch/>
        </p:blipFill>
        <p:spPr>
          <a:xfrm>
            <a:off x="228600" y="533400"/>
            <a:ext cx="7636042" cy="115904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45B31-2CA9-5320-67ED-D8D35AA6B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5" b="40208"/>
          <a:stretch/>
        </p:blipFill>
        <p:spPr>
          <a:xfrm>
            <a:off x="228600" y="2367858"/>
            <a:ext cx="7636042" cy="1295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D418F-1F1E-9CF6-3E4D-FD10AC529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6" t="61453" r="18750" b="19931"/>
          <a:stretch/>
        </p:blipFill>
        <p:spPr>
          <a:xfrm>
            <a:off x="1066800" y="4038600"/>
            <a:ext cx="5181600" cy="8541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33869-70F0-B0CD-0C2A-B865B66D5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83" b="1"/>
          <a:stretch/>
        </p:blipFill>
        <p:spPr>
          <a:xfrm>
            <a:off x="304800" y="5257800"/>
            <a:ext cx="7636042" cy="7641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74E3BA-5482-C42E-4E4D-E49E37F17882}"/>
              </a:ext>
            </a:extLst>
          </p:cNvPr>
          <p:cNvSpPr txBox="1"/>
          <p:nvPr/>
        </p:nvSpPr>
        <p:spPr>
          <a:xfrm>
            <a:off x="3429000" y="1905000"/>
            <a:ext cx="5105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Some Understanding of the General Formulations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25704D3-69C2-B586-2FE2-C9BBC6785F55}"/>
              </a:ext>
            </a:extLst>
          </p:cNvPr>
          <p:cNvSpPr txBox="1"/>
          <p:nvPr/>
        </p:nvSpPr>
        <p:spPr>
          <a:xfrm>
            <a:off x="2562115" y="900820"/>
            <a:ext cx="5867400" cy="5034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Mean time between failures 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(MTBF)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rediction of the time between the failures of a piece of machinery;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uring normal operating hours.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MTBF is a maintenance metric,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epresented in hours,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H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ow long a piece of equipment operates without interruption.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MTBF is only used for repairable items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lanning for Equipment Repair.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D2D88-1CA8-BDAC-1911-B04A461B0184}"/>
              </a:ext>
            </a:extLst>
          </p:cNvPr>
          <p:cNvSpPr txBox="1"/>
          <p:nvPr/>
        </p:nvSpPr>
        <p:spPr>
          <a:xfrm>
            <a:off x="533400" y="252352"/>
            <a:ext cx="6400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Mean Time to Fail (MTTF)/ Mean Time Between Failures (MTBF)</a:t>
            </a:r>
            <a:endParaRPr lang="en-IN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6AB61-3E77-135F-E6B8-052375C6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5600"/>
            <a:ext cx="2030381" cy="17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BFE38-46BD-547F-BD97-21D78C96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2030380" cy="944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" y="1629665"/>
            <a:ext cx="1529922" cy="737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6" y="3049079"/>
            <a:ext cx="1529922" cy="6153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" y="4417547"/>
            <a:ext cx="1529922" cy="1148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66" y="1676589"/>
            <a:ext cx="1533152" cy="859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71" y="2953839"/>
            <a:ext cx="2269699" cy="859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71" y="4361810"/>
            <a:ext cx="2209037" cy="1122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4F7202E1-1B56-4378-7EE1-39AD96E2EBDD}"/>
              </a:ext>
            </a:extLst>
          </p:cNvPr>
          <p:cNvSpPr/>
          <p:nvPr/>
        </p:nvSpPr>
        <p:spPr>
          <a:xfrm>
            <a:off x="2835976" y="1629664"/>
            <a:ext cx="141576" cy="4271741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42E-47C9-CF2F-370D-95F5F08136A6}"/>
              </a:ext>
            </a:extLst>
          </p:cNvPr>
          <p:cNvSpPr txBox="1"/>
          <p:nvPr/>
        </p:nvSpPr>
        <p:spPr>
          <a:xfrm>
            <a:off x="175600" y="741796"/>
            <a:ext cx="1833073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/>
              </a:rPr>
              <a:t>Failure Density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BDDE6-1ADC-3550-37D3-CDDFF6A5F78E}"/>
              </a:ext>
            </a:extLst>
          </p:cNvPr>
          <p:cNvSpPr txBox="1"/>
          <p:nvPr/>
        </p:nvSpPr>
        <p:spPr>
          <a:xfrm>
            <a:off x="175600" y="2618374"/>
            <a:ext cx="1622874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sz="1350" dirty="0">
                <a:solidFill>
                  <a:prstClr val="black"/>
                </a:solidFill>
                <a:latin typeface="Calibri"/>
              </a:rPr>
              <a:t>Reliability Function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322B8-E9A3-5FBF-EC2E-1C18D0FFD6E0}"/>
              </a:ext>
            </a:extLst>
          </p:cNvPr>
          <p:cNvSpPr txBox="1"/>
          <p:nvPr/>
        </p:nvSpPr>
        <p:spPr>
          <a:xfrm>
            <a:off x="141590" y="3892724"/>
            <a:ext cx="2658110" cy="3231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US" sz="1500" b="1" i="1" dirty="0">
                <a:solidFill>
                  <a:prstClr val="black"/>
                </a:solidFill>
                <a:latin typeface="Calibri"/>
              </a:rPr>
              <a:t>λ</a:t>
            </a:r>
            <a:r>
              <a:rPr lang="en-US" sz="1350" dirty="0">
                <a:solidFill>
                  <a:prstClr val="black"/>
                </a:solidFill>
                <a:latin typeface="Calibri"/>
              </a:rPr>
              <a:t> is the item’s constant failure rate</a:t>
            </a:r>
            <a:endParaRPr lang="en-IN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72A44-1AA2-F559-FAB5-4DA7E586B251}"/>
              </a:ext>
            </a:extLst>
          </p:cNvPr>
          <p:cNvSpPr txBox="1"/>
          <p:nvPr/>
        </p:nvSpPr>
        <p:spPr>
          <a:xfrm>
            <a:off x="3129654" y="718934"/>
            <a:ext cx="1833073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/>
              </a:rPr>
              <a:t>Hazard Rate Function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C11D06-9442-FE7A-E44B-7000FFB1533C}"/>
              </a:ext>
            </a:extLst>
          </p:cNvPr>
          <p:cNvSpPr/>
          <p:nvPr/>
        </p:nvSpPr>
        <p:spPr>
          <a:xfrm>
            <a:off x="2705060" y="3216999"/>
            <a:ext cx="448339" cy="364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0064FE-EE56-0BD6-BB0C-ABEB2C755332}"/>
              </a:ext>
            </a:extLst>
          </p:cNvPr>
          <p:cNvSpPr/>
          <p:nvPr/>
        </p:nvSpPr>
        <p:spPr>
          <a:xfrm>
            <a:off x="5678027" y="1551327"/>
            <a:ext cx="245270" cy="4824338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658E2293-6B99-D034-5233-18C6EC3E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16" y="1676589"/>
            <a:ext cx="2027672" cy="2437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3DEF2B-7442-9D1A-8636-F75DE010F3C9}"/>
              </a:ext>
            </a:extLst>
          </p:cNvPr>
          <p:cNvSpPr txBox="1"/>
          <p:nvPr/>
        </p:nvSpPr>
        <p:spPr>
          <a:xfrm>
            <a:off x="5985563" y="718933"/>
            <a:ext cx="1833073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/>
              </a:rPr>
              <a:t>Mean Time to Failure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C8F09E6F-379E-23E4-E7FD-20BC8B8E2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80" y="4361810"/>
            <a:ext cx="2027672" cy="1519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6FDE6E48-4CA2-7D2A-18DB-E4EAA95E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00" y="5967875"/>
            <a:ext cx="3134849" cy="397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34A9082-9AE3-E100-DF57-780832850B1C}"/>
              </a:ext>
            </a:extLst>
          </p:cNvPr>
          <p:cNvSpPr/>
          <p:nvPr/>
        </p:nvSpPr>
        <p:spPr>
          <a:xfrm>
            <a:off x="5562842" y="3171456"/>
            <a:ext cx="453908" cy="409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14BDF-FB11-CFD2-90A4-A924F35E28C5}"/>
              </a:ext>
            </a:extLst>
          </p:cNvPr>
          <p:cNvSpPr txBox="1"/>
          <p:nvPr/>
        </p:nvSpPr>
        <p:spPr>
          <a:xfrm>
            <a:off x="2977552" y="192525"/>
            <a:ext cx="588767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Summarizing the General Reliability Analysis Formulations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3789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  <p:bldP spid="12" grpId="0" animBg="1"/>
      <p:bldP spid="16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9" y="960726"/>
            <a:ext cx="4667911" cy="934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920" y="2360893"/>
            <a:ext cx="2433930" cy="501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52" y="3129130"/>
            <a:ext cx="3667183" cy="39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10" y="3871794"/>
            <a:ext cx="2062312" cy="39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8" y="4732429"/>
            <a:ext cx="1742786" cy="6015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47" y="5600700"/>
            <a:ext cx="1760221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1" y="2360893"/>
            <a:ext cx="2495549" cy="21299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A57D334-1094-27C5-A025-2B27CFF47A3B}"/>
              </a:ext>
            </a:extLst>
          </p:cNvPr>
          <p:cNvSpPr/>
          <p:nvPr/>
        </p:nvSpPr>
        <p:spPr>
          <a:xfrm>
            <a:off x="5410200" y="914400"/>
            <a:ext cx="336892" cy="5562600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E8643-CDBC-5982-E28B-C13D0BEAAA93}"/>
              </a:ext>
            </a:extLst>
          </p:cNvPr>
          <p:cNvSpPr txBox="1"/>
          <p:nvPr/>
        </p:nvSpPr>
        <p:spPr>
          <a:xfrm>
            <a:off x="6477000" y="304800"/>
            <a:ext cx="19812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b="1" i="1" dirty="0">
                <a:solidFill>
                  <a:prstClr val="black"/>
                </a:solidFill>
                <a:latin typeface="Calibri"/>
              </a:rPr>
              <a:t>Series Reliability</a:t>
            </a:r>
            <a:endParaRPr lang="en-IN" b="1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6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903026" y="1847013"/>
            <a:ext cx="3347219" cy="10588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Safety 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Quad Arrow 4"/>
          <p:cNvSpPr/>
          <p:nvPr/>
        </p:nvSpPr>
        <p:spPr>
          <a:xfrm>
            <a:off x="3337185" y="2904238"/>
            <a:ext cx="2448731" cy="1707765"/>
          </a:xfrm>
          <a:prstGeom prst="quad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64889" y="3336113"/>
            <a:ext cx="2295236" cy="901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Redundancy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90674" y="4612016"/>
            <a:ext cx="2295236" cy="5736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Diversity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85910" y="3336113"/>
            <a:ext cx="2692891" cy="901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0" rtlCol="0" anchor="ctr"/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958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Failure Criteria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70927" y="1847013"/>
            <a:ext cx="1571144" cy="1057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165" y="2012535"/>
            <a:ext cx="1297901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Fail Safe</a:t>
            </a:r>
          </a:p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05440" y="1847013"/>
            <a:ext cx="1571144" cy="1057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4896" y="2048841"/>
            <a:ext cx="1513283" cy="744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Rugged 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2373242" y="2241012"/>
            <a:ext cx="591760" cy="288007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6113406" y="2256986"/>
            <a:ext cx="591760" cy="288007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5198" y="4537348"/>
            <a:ext cx="1296950" cy="7562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056324" y="4407815"/>
            <a:ext cx="1280860" cy="7562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6590" y="4579016"/>
            <a:ext cx="1083437" cy="42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326" y="4771836"/>
            <a:ext cx="1258823" cy="36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Analytical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1280271" y="4237825"/>
            <a:ext cx="273242" cy="5340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2645192" y="4237825"/>
            <a:ext cx="206223" cy="298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178" y="615733"/>
            <a:ext cx="2711454" cy="85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92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Safety System Design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90680" y="643467"/>
            <a:ext cx="2092197" cy="1057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Left-Right Arrow 23"/>
          <p:cNvSpPr/>
          <p:nvPr/>
        </p:nvSpPr>
        <p:spPr>
          <a:xfrm rot="16200000">
            <a:off x="4353756" y="1605289"/>
            <a:ext cx="325850" cy="288007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54443" y="851524"/>
            <a:ext cx="1844386" cy="744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 Tolerant Design 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2965001" y="5293619"/>
            <a:ext cx="3430386" cy="920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8069" y="5325207"/>
            <a:ext cx="2937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13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Estimation/Fault  Diagnostics/ Predictive Maintenance</a:t>
            </a:r>
          </a:p>
        </p:txBody>
      </p:sp>
      <p:pic>
        <p:nvPicPr>
          <p:cNvPr id="2" name="Picture 1036" descr="C:\Program Files\Common Files\Microsoft Shared\Clipart\cagcat50\pe01561_.wmf">
            <a:extLst>
              <a:ext uri="{FF2B5EF4-FFF2-40B4-BE49-F238E27FC236}">
                <a16:creationId xmlns:a16="http://schemas.microsoft.com/office/drawing/2014/main" id="{1E9C538A-8180-C1E1-5B6E-E528023C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462" y="219798"/>
            <a:ext cx="1464557" cy="96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Block Arc 20">
            <a:extLst>
              <a:ext uri="{FF2B5EF4-FFF2-40B4-BE49-F238E27FC236}">
                <a16:creationId xmlns:a16="http://schemas.microsoft.com/office/drawing/2014/main" id="{BEC1CC0D-463C-DABA-AF49-B6BE59A4FCA5}"/>
              </a:ext>
            </a:extLst>
          </p:cNvPr>
          <p:cNvSpPr/>
          <p:nvPr/>
        </p:nvSpPr>
        <p:spPr>
          <a:xfrm rot="10800000">
            <a:off x="544637" y="5358507"/>
            <a:ext cx="8022958" cy="1111260"/>
          </a:xfrm>
          <a:prstGeom prst="blockArc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8C291-69E2-67FB-EF90-9363B792C355}"/>
              </a:ext>
            </a:extLst>
          </p:cNvPr>
          <p:cNvSpPr txBox="1"/>
          <p:nvPr/>
        </p:nvSpPr>
        <p:spPr>
          <a:xfrm>
            <a:off x="5147027" y="180968"/>
            <a:ext cx="252451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Re-cap  from Lecture-2</a:t>
            </a:r>
            <a:endParaRPr lang="en-IN" b="1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3C316-9B8C-96A0-DCBA-5D18129F7D63}"/>
              </a:ext>
            </a:extLst>
          </p:cNvPr>
          <p:cNvSpPr txBox="1"/>
          <p:nvPr/>
        </p:nvSpPr>
        <p:spPr>
          <a:xfrm>
            <a:off x="3813872" y="3442468"/>
            <a:ext cx="153642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Reliability Models/ PSA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6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3" grpId="0" animBg="1"/>
      <p:bldP spid="28" grpId="0"/>
      <p:bldP spid="21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5" y="363424"/>
            <a:ext cx="2975495" cy="23358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5" y="3086338"/>
            <a:ext cx="2343859" cy="519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5" y="3916035"/>
            <a:ext cx="3080165" cy="483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8" y="4751754"/>
            <a:ext cx="1874779" cy="428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84" y="5544490"/>
            <a:ext cx="2313680" cy="932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187496"/>
            <a:ext cx="4678680" cy="4830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27080"/>
            <a:ext cx="3272868" cy="1883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2AF230E-C7C9-A17F-0A0F-E96E5001B68E}"/>
              </a:ext>
            </a:extLst>
          </p:cNvPr>
          <p:cNvSpPr/>
          <p:nvPr/>
        </p:nvSpPr>
        <p:spPr>
          <a:xfrm>
            <a:off x="4052056" y="2851410"/>
            <a:ext cx="208750" cy="3800687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D5E28-23F2-BFD4-F8BB-CC3E00B9285D}"/>
              </a:ext>
            </a:extLst>
          </p:cNvPr>
          <p:cNvSpPr txBox="1"/>
          <p:nvPr/>
        </p:nvSpPr>
        <p:spPr>
          <a:xfrm>
            <a:off x="6045398" y="457200"/>
            <a:ext cx="218420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i="1" dirty="0">
                <a:solidFill>
                  <a:prstClr val="black"/>
                </a:solidFill>
                <a:latin typeface="Calibri"/>
              </a:rPr>
              <a:t>Parallel Reliability</a:t>
            </a:r>
            <a:endParaRPr lang="en-IN" sz="2000" b="1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6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2743200" cy="2856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64959"/>
            <a:ext cx="2776537" cy="918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0"/>
            <a:ext cx="1769568" cy="841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81" y="2977668"/>
            <a:ext cx="3651120" cy="7872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81" y="4495800"/>
            <a:ext cx="4171950" cy="1823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02D1924-2FA1-8622-D226-BDBA0CB4ACEC}"/>
              </a:ext>
            </a:extLst>
          </p:cNvPr>
          <p:cNvSpPr/>
          <p:nvPr/>
        </p:nvSpPr>
        <p:spPr>
          <a:xfrm>
            <a:off x="3505200" y="3352800"/>
            <a:ext cx="381000" cy="3124200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11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isson Distribution Formula and Meaning in Finance">
            <a:extLst>
              <a:ext uri="{FF2B5EF4-FFF2-40B4-BE49-F238E27FC236}">
                <a16:creationId xmlns:a16="http://schemas.microsoft.com/office/drawing/2014/main" id="{537758D5-FE0B-8014-4FD6-BB2B13FB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15894"/>
            <a:ext cx="2057400" cy="8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19D50-AC34-52F1-4CF0-20E48A267315}"/>
              </a:ext>
            </a:extLst>
          </p:cNvPr>
          <p:cNvSpPr txBox="1"/>
          <p:nvPr/>
        </p:nvSpPr>
        <p:spPr>
          <a:xfrm>
            <a:off x="5791200" y="228600"/>
            <a:ext cx="2209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Poisson Distribution</a:t>
            </a:r>
            <a:endParaRPr lang="en-IN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C1EA1-FEF9-FBF1-88FA-2DC7BD43A2EF}"/>
              </a:ext>
            </a:extLst>
          </p:cNvPr>
          <p:cNvSpPr txBox="1"/>
          <p:nvPr/>
        </p:nvSpPr>
        <p:spPr>
          <a:xfrm>
            <a:off x="220678" y="1302656"/>
            <a:ext cx="5017506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A Poisson Distribution is a </a:t>
            </a:r>
            <a:r>
              <a:rPr lang="en-US" b="0" i="1" dirty="0">
                <a:solidFill>
                  <a:srgbClr val="0D405F"/>
                </a:solidFill>
                <a:effectLst/>
                <a:latin typeface="Inter"/>
              </a:rPr>
              <a:t>discrete probability distribution</a:t>
            </a:r>
          </a:p>
          <a:p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Gives probability of a discrete 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405F"/>
              </a:solidFill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The discrete outcome is the number of times an event occurs, represented by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405F"/>
              </a:solidFill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Predict the number of events occurring within a given interval of time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FF79B-4A1F-1E53-E1F0-E85CDF4DF057}"/>
              </a:ext>
            </a:extLst>
          </p:cNvPr>
          <p:cNvSpPr txBox="1"/>
          <p:nvPr/>
        </p:nvSpPr>
        <p:spPr>
          <a:xfrm>
            <a:off x="205589" y="4541403"/>
            <a:ext cx="5017506" cy="17113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Define an “event</a:t>
            </a:r>
            <a:r>
              <a:rPr lang="en-US" dirty="0">
                <a:solidFill>
                  <a:srgbClr val="0D405F"/>
                </a:solidFill>
                <a:latin typeface="Inter"/>
              </a:rPr>
              <a:t>”;</a:t>
            </a:r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Specify the time interval;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Mean number of events per time interval, λ;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Number of events in a specific time interval  is </a:t>
            </a:r>
            <a:r>
              <a:rPr lang="en-US" b="0" i="1" dirty="0">
                <a:solidFill>
                  <a:srgbClr val="0D405F"/>
                </a:solidFill>
                <a:effectLst/>
                <a:latin typeface="Inter"/>
              </a:rPr>
              <a:t>k;</a:t>
            </a:r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</p:txBody>
      </p:sp>
      <p:pic>
        <p:nvPicPr>
          <p:cNvPr id="1028" name="Picture 4" descr="Poisson Distribution – A Formula to Calculate Probability Distribution">
            <a:extLst>
              <a:ext uri="{FF2B5EF4-FFF2-40B4-BE49-F238E27FC236}">
                <a16:creationId xmlns:a16="http://schemas.microsoft.com/office/drawing/2014/main" id="{5274C3F9-D17C-C879-159E-FA22304D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630623"/>
            <a:ext cx="1524000" cy="7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B2C5B-C721-BE17-E5DA-138F9419DB40}"/>
              </a:ext>
            </a:extLst>
          </p:cNvPr>
          <p:cNvSpPr txBox="1"/>
          <p:nvPr/>
        </p:nvSpPr>
        <p:spPr>
          <a:xfrm>
            <a:off x="190500" y="6357440"/>
            <a:ext cx="50476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One </a:t>
            </a:r>
            <a:r>
              <a:rPr lang="en-US" b="0" i="0" u="none" strike="noStrike" dirty="0">
                <a:solidFill>
                  <a:srgbClr val="1F80E8"/>
                </a:solidFill>
                <a:effectLst/>
                <a:latin typeface="Inter"/>
              </a:rPr>
              <a:t>parameter</a:t>
            </a: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, λ, which is the </a:t>
            </a:r>
            <a:r>
              <a:rPr lang="en-US" b="0" i="0" u="none" strike="noStrike" dirty="0">
                <a:solidFill>
                  <a:srgbClr val="1F80E8"/>
                </a:solidFill>
                <a:effectLst/>
                <a:latin typeface="Inter"/>
              </a:rPr>
              <a:t>mean </a:t>
            </a: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no. of events.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21962-130F-C4D9-C14C-C1F827AF611D}"/>
              </a:ext>
            </a:extLst>
          </p:cNvPr>
          <p:cNvSpPr txBox="1"/>
          <p:nvPr/>
        </p:nvSpPr>
        <p:spPr>
          <a:xfrm>
            <a:off x="5425289" y="1304372"/>
            <a:ext cx="3513122" cy="3693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Individual events happen at random and independently</a:t>
            </a:r>
            <a:endParaRPr lang="en-US" dirty="0">
              <a:solidFill>
                <a:srgbClr val="0D405F"/>
              </a:solidFill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The probability of one event doesn’t affect the probability of another event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Know the </a:t>
            </a:r>
            <a:r>
              <a:rPr lang="en-US" b="0" i="0" u="none" strike="noStrike" dirty="0">
                <a:solidFill>
                  <a:srgbClr val="1F80E8"/>
                </a:solidFill>
                <a:effectLst/>
                <a:latin typeface="Inter"/>
              </a:rPr>
              <a:t>mean</a:t>
            </a: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 number of events occurring within a given interval of time;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This number is called λ and is assumed to be constant.</a:t>
            </a:r>
          </a:p>
        </p:txBody>
      </p:sp>
    </p:spTree>
    <p:extLst>
      <p:ext uri="{BB962C8B-B14F-4D97-AF65-F5344CB8AC3E}">
        <p14:creationId xmlns:p14="http://schemas.microsoft.com/office/powerpoint/2010/main" val="197713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1" y="996295"/>
            <a:ext cx="5048250" cy="11110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1" y="2318681"/>
            <a:ext cx="5048250" cy="1082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1" y="4730618"/>
            <a:ext cx="509246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D69BA-21AF-6681-BD73-73DEA99C5408}"/>
              </a:ext>
            </a:extLst>
          </p:cNvPr>
          <p:cNvSpPr txBox="1"/>
          <p:nvPr/>
        </p:nvSpPr>
        <p:spPr>
          <a:xfrm>
            <a:off x="5416121" y="1464981"/>
            <a:ext cx="22288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Normal Distribution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3C57-8491-F4FA-75F6-DE9ADD46A3A4}"/>
              </a:ext>
            </a:extLst>
          </p:cNvPr>
          <p:cNvSpPr txBox="1"/>
          <p:nvPr/>
        </p:nvSpPr>
        <p:spPr>
          <a:xfrm>
            <a:off x="5416121" y="2690182"/>
            <a:ext cx="259306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 Normal Distribution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90CB9-AEC1-AAC7-A20B-32C77A3CF75E}"/>
              </a:ext>
            </a:extLst>
          </p:cNvPr>
          <p:cNvSpPr txBox="1"/>
          <p:nvPr/>
        </p:nvSpPr>
        <p:spPr>
          <a:xfrm>
            <a:off x="5486400" y="5460352"/>
            <a:ext cx="22288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Binomial Distribution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25D96-392C-9737-5A4D-A79D7D9292A3}"/>
              </a:ext>
            </a:extLst>
          </p:cNvPr>
          <p:cNvSpPr txBox="1"/>
          <p:nvPr/>
        </p:nvSpPr>
        <p:spPr>
          <a:xfrm>
            <a:off x="381000" y="152400"/>
            <a:ext cx="726397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Some of the Common Probability Distributions, for Reliability Formulations</a:t>
            </a:r>
            <a:endParaRPr lang="en-IN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06A3684A-DD13-EB55-9F3C-49AB2BBF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4" y="3601364"/>
            <a:ext cx="5045987" cy="8568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F6907-42B2-2883-EB19-06B8B06409B8}"/>
              </a:ext>
            </a:extLst>
          </p:cNvPr>
          <p:cNvSpPr txBox="1"/>
          <p:nvPr/>
        </p:nvSpPr>
        <p:spPr>
          <a:xfrm>
            <a:off x="5388961" y="3853879"/>
            <a:ext cx="259306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Weibull  Distribution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25CF5-2B1A-B7BB-6EE7-4C38AC22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103585"/>
            <a:ext cx="8077200" cy="601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56F3A-30A9-D38F-7B41-5DD0A1D7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8765"/>
            <a:ext cx="8153400" cy="913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132B7-0B99-B936-E3F6-E4F03DD2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518815"/>
            <a:ext cx="8382000" cy="668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11044B0-A5F4-F5AC-24FE-39F55574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8522"/>
            <a:ext cx="4695826" cy="7974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35A3DD66-631D-D1A9-D5E7-8406957F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3" y="4383367"/>
            <a:ext cx="2714626" cy="15794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D8020D80-BF9A-E7A5-FE73-9A424F2C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048250" cy="10823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9A19C5-BA4B-7DA8-475A-552FDDEDC7E3}"/>
              </a:ext>
            </a:extLst>
          </p:cNvPr>
          <p:cNvSpPr/>
          <p:nvPr/>
        </p:nvSpPr>
        <p:spPr>
          <a:xfrm>
            <a:off x="381000" y="152400"/>
            <a:ext cx="2819400" cy="4876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D8863E-D51C-3238-7944-B0F413238F38}"/>
              </a:ext>
            </a:extLst>
          </p:cNvPr>
          <p:cNvSpPr/>
          <p:nvPr/>
        </p:nvSpPr>
        <p:spPr>
          <a:xfrm>
            <a:off x="228600" y="2362200"/>
            <a:ext cx="23622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55FCBB-9181-92B8-A61D-11FFB1656F2B}"/>
              </a:ext>
            </a:extLst>
          </p:cNvPr>
          <p:cNvSpPr/>
          <p:nvPr/>
        </p:nvSpPr>
        <p:spPr>
          <a:xfrm>
            <a:off x="2590800" y="5962976"/>
            <a:ext cx="1371600" cy="7974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990CFA-4298-47BD-8C32-246BB47F84B4}"/>
              </a:ext>
            </a:extLst>
          </p:cNvPr>
          <p:cNvSpPr/>
          <p:nvPr/>
        </p:nvSpPr>
        <p:spPr>
          <a:xfrm rot="20548278">
            <a:off x="6740666" y="5889187"/>
            <a:ext cx="1339374" cy="810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DF1902-B17F-BCE5-09E0-884470A07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90" t="-1" b="-2189"/>
          <a:stretch/>
        </p:blipFill>
        <p:spPr>
          <a:xfrm>
            <a:off x="3048000" y="4232851"/>
            <a:ext cx="5807893" cy="355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19ECF-C29C-CC8D-EEAE-5395602EA999}"/>
              </a:ext>
            </a:extLst>
          </p:cNvPr>
          <p:cNvSpPr txBox="1"/>
          <p:nvPr/>
        </p:nvSpPr>
        <p:spPr>
          <a:xfrm>
            <a:off x="4724400" y="4953000"/>
            <a:ext cx="38862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Essentially for Electronic Components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9184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05355"/>
            <a:ext cx="2323139" cy="1580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85" y="2971800"/>
            <a:ext cx="2323139" cy="1221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85" y="4494361"/>
            <a:ext cx="2323139" cy="8605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80" y="5740689"/>
            <a:ext cx="2331144" cy="823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0" y="999624"/>
            <a:ext cx="3576637" cy="427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0" y="1788823"/>
            <a:ext cx="1900237" cy="1191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59" y="3429000"/>
            <a:ext cx="4695826" cy="79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59" y="4494361"/>
            <a:ext cx="2714626" cy="1579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A34D45DD-8B95-F73E-BACA-E4AF9BCFA930}"/>
              </a:ext>
            </a:extLst>
          </p:cNvPr>
          <p:cNvSpPr/>
          <p:nvPr/>
        </p:nvSpPr>
        <p:spPr>
          <a:xfrm>
            <a:off x="3429000" y="705355"/>
            <a:ext cx="409574" cy="5924045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98138-6568-5689-0051-B1DEA3079AB5}"/>
              </a:ext>
            </a:extLst>
          </p:cNvPr>
          <p:cNvSpPr txBox="1"/>
          <p:nvPr/>
        </p:nvSpPr>
        <p:spPr>
          <a:xfrm>
            <a:off x="304799" y="229394"/>
            <a:ext cx="560166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IN" dirty="0"/>
              <a:t>Summarizing ---  Failure Probability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1808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ult Tree Diagram Illustration | Fault Tree Analysis Template">
            <a:extLst>
              <a:ext uri="{FF2B5EF4-FFF2-40B4-BE49-F238E27FC236}">
                <a16:creationId xmlns:a16="http://schemas.microsoft.com/office/drawing/2014/main" id="{19BFC2F8-43BB-5008-87FB-0570B181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46" y="1143000"/>
            <a:ext cx="5853754" cy="527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9448B-EC58-7833-AF9D-F44EC160FA2E}"/>
              </a:ext>
            </a:extLst>
          </p:cNvPr>
          <p:cNvSpPr txBox="1"/>
          <p:nvPr/>
        </p:nvSpPr>
        <p:spPr>
          <a:xfrm>
            <a:off x="5715000" y="237952"/>
            <a:ext cx="2819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 Fault Tree Models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6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47489-E00F-8A0E-4F0D-AF8DA317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12" y="4849403"/>
            <a:ext cx="2438401" cy="168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EFF9B-701D-BC29-9495-0A3ECB2F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65" y="381000"/>
            <a:ext cx="2438400" cy="188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8B35B-1AFA-0F03-2349-61766D0E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743200"/>
            <a:ext cx="2375426" cy="1639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19C5C-FAE3-0AE0-1A46-568116229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19" y="607284"/>
            <a:ext cx="5099764" cy="6067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42874-9288-1613-AB46-5C8170F26E6E}"/>
              </a:ext>
            </a:extLst>
          </p:cNvPr>
          <p:cNvSpPr txBox="1"/>
          <p:nvPr/>
        </p:nvSpPr>
        <p:spPr>
          <a:xfrm>
            <a:off x="3886200" y="134844"/>
            <a:ext cx="2819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 Fault Tree Models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84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3FA72-B15A-1983-27BF-B416380FB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r="3754" b="1567"/>
          <a:stretch/>
        </p:blipFill>
        <p:spPr>
          <a:xfrm>
            <a:off x="3863565" y="1524000"/>
            <a:ext cx="5105401" cy="4800600"/>
          </a:xfrm>
          <a:prstGeom prst="rect">
            <a:avLst/>
          </a:prstGeom>
        </p:spPr>
      </p:pic>
      <p:pic>
        <p:nvPicPr>
          <p:cNvPr id="2050" name="Picture 2" descr="Create a fault tree analysis diagram - Microsoft Support">
            <a:extLst>
              <a:ext uri="{FF2B5EF4-FFF2-40B4-BE49-F238E27FC236}">
                <a16:creationId xmlns:a16="http://schemas.microsoft.com/office/drawing/2014/main" id="{E2C31436-3E8D-3F4D-1BAE-0FB05453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4" y="152400"/>
            <a:ext cx="4263185" cy="34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ault tree analysis - Wikipedia">
            <a:extLst>
              <a:ext uri="{FF2B5EF4-FFF2-40B4-BE49-F238E27FC236}">
                <a16:creationId xmlns:a16="http://schemas.microsoft.com/office/drawing/2014/main" id="{C0B3DBC9-C755-1BBE-3640-60437FE9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3135921" cy="275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75A07-4D70-56AC-EE32-F05508D4E1EF}"/>
              </a:ext>
            </a:extLst>
          </p:cNvPr>
          <p:cNvSpPr txBox="1"/>
          <p:nvPr/>
        </p:nvSpPr>
        <p:spPr>
          <a:xfrm>
            <a:off x="685800" y="457200"/>
            <a:ext cx="27432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Common  Cause  Failures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66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963236-0F4B-764A-70C0-6DBCF186798B}"/>
              </a:ext>
            </a:extLst>
          </p:cNvPr>
          <p:cNvSpPr txBox="1"/>
          <p:nvPr/>
        </p:nvSpPr>
        <p:spPr>
          <a:xfrm>
            <a:off x="1216540" y="177040"/>
            <a:ext cx="6859464" cy="15776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Estimation Techniques for Internal Variables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 Monte Carlo for Non-Linear, Non-Gaussian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Missing Data, Big-Data Analysis, Digital Twins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 Detection &amp; Diagnosis/Isolation/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EB75E-631A-F060-282B-F78B4697A8C5}"/>
              </a:ext>
            </a:extLst>
          </p:cNvPr>
          <p:cNvSpPr txBox="1"/>
          <p:nvPr/>
        </p:nvSpPr>
        <p:spPr>
          <a:xfrm>
            <a:off x="1573417" y="1794615"/>
            <a:ext cx="6747030" cy="15776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 Models of SSEs ( Static &amp;  Dynamic Models)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Tweaking 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SSE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 of  Transient &amp; Steady-state Characteristics of 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Statistical  Models for System Uncertainties &amp; Measurement  Noise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05FAC-3471-B00C-DE1C-E8079656C6A0}"/>
              </a:ext>
            </a:extLst>
          </p:cNvPr>
          <p:cNvSpPr txBox="1"/>
          <p:nvPr/>
        </p:nvSpPr>
        <p:spPr>
          <a:xfrm>
            <a:off x="1912772" y="3442864"/>
            <a:ext cx="6747030" cy="157761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Reliability Models, Failure Models, Test-data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Selected Measurements at Specific Nodes of SSE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Signatures of Output Signals (Graphical, Spectral, etc.)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Preliminary Statistical  Relations (Mean, Variance, Correlation, etc.)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C6171-F9EB-B423-A0C5-B7F81E24EE1C}"/>
              </a:ext>
            </a:extLst>
          </p:cNvPr>
          <p:cNvSpPr txBox="1"/>
          <p:nvPr/>
        </p:nvSpPr>
        <p:spPr>
          <a:xfrm>
            <a:off x="2189187" y="5110633"/>
            <a:ext cx="6787624" cy="1572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Parameters,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Variables, Measured Variables, Disturbances,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 Methodologies/ Paradigms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Digraphs/Records/Performance Charts/Manual Data Processing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Preliminary Analytic Tools/ Non-Parametric  System Identification from Data</a:t>
            </a:r>
          </a:p>
        </p:txBody>
      </p:sp>
      <p:pic>
        <p:nvPicPr>
          <p:cNvPr id="8" name="Picture 1036" descr="C:\Program Files\Common Files\Microsoft Shared\Clipart\cagcat50\pe01561_.wmf">
            <a:extLst>
              <a:ext uri="{FF2B5EF4-FFF2-40B4-BE49-F238E27FC236}">
                <a16:creationId xmlns:a16="http://schemas.microsoft.com/office/drawing/2014/main" id="{5A5040C3-F552-7AD9-432E-F0FD4690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08" y="627453"/>
            <a:ext cx="1464557" cy="96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09CD66-32FE-DE93-4492-EEAAE6904F83}"/>
              </a:ext>
            </a:extLst>
          </p:cNvPr>
          <p:cNvSpPr txBox="1"/>
          <p:nvPr/>
        </p:nvSpPr>
        <p:spPr>
          <a:xfrm>
            <a:off x="167189" y="5095185"/>
            <a:ext cx="1961761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System Dynamics, ODEs/PDEs, Transfer Function, Time &amp; Freq. Domain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6A33C-6284-3B12-EAD7-EFA1885E5D3F}"/>
              </a:ext>
            </a:extLst>
          </p:cNvPr>
          <p:cNvSpPr txBox="1"/>
          <p:nvPr/>
        </p:nvSpPr>
        <p:spPr>
          <a:xfrm>
            <a:off x="147940" y="1704206"/>
            <a:ext cx="1585411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State Space Models, MIMO Systems</a:t>
            </a:r>
            <a:endParaRPr lang="en-IN" sz="1600" dirty="0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78392CCF-EB14-841B-4E59-F75FBBC15500}"/>
              </a:ext>
            </a:extLst>
          </p:cNvPr>
          <p:cNvSpPr/>
          <p:nvPr/>
        </p:nvSpPr>
        <p:spPr>
          <a:xfrm rot="15620336">
            <a:off x="123047" y="4621405"/>
            <a:ext cx="2752342" cy="1199118"/>
          </a:xfrm>
          <a:prstGeom prst="curved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E7112BB6-BBB7-C4A1-1D0D-7193E0A51505}"/>
              </a:ext>
            </a:extLst>
          </p:cNvPr>
          <p:cNvSpPr/>
          <p:nvPr/>
        </p:nvSpPr>
        <p:spPr>
          <a:xfrm rot="15620336">
            <a:off x="-352930" y="1346810"/>
            <a:ext cx="2663695" cy="1116175"/>
          </a:xfrm>
          <a:prstGeom prst="curved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59C2E7-3E7E-37FA-5BCD-3D0336C81451}"/>
              </a:ext>
            </a:extLst>
          </p:cNvPr>
          <p:cNvSpPr/>
          <p:nvPr/>
        </p:nvSpPr>
        <p:spPr>
          <a:xfrm>
            <a:off x="1399609" y="275833"/>
            <a:ext cx="1192753" cy="7032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B034BB-8F79-ED05-A4F6-5728EE055A48}"/>
              </a:ext>
            </a:extLst>
          </p:cNvPr>
          <p:cNvSpPr/>
          <p:nvPr/>
        </p:nvSpPr>
        <p:spPr>
          <a:xfrm>
            <a:off x="1800842" y="2565624"/>
            <a:ext cx="1192753" cy="757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CEEE31-4760-DE39-5954-927649B71CBB}"/>
              </a:ext>
            </a:extLst>
          </p:cNvPr>
          <p:cNvSpPr/>
          <p:nvPr/>
        </p:nvSpPr>
        <p:spPr>
          <a:xfrm>
            <a:off x="2105043" y="3922507"/>
            <a:ext cx="1192753" cy="757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EE4A8E-E682-7883-CC7F-359220F2FF2D}"/>
              </a:ext>
            </a:extLst>
          </p:cNvPr>
          <p:cNvSpPr/>
          <p:nvPr/>
        </p:nvSpPr>
        <p:spPr>
          <a:xfrm>
            <a:off x="2466498" y="5209759"/>
            <a:ext cx="1238526" cy="747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Left-Up 23">
            <a:extLst>
              <a:ext uri="{FF2B5EF4-FFF2-40B4-BE49-F238E27FC236}">
                <a16:creationId xmlns:a16="http://schemas.microsoft.com/office/drawing/2014/main" id="{C84B45EE-9EAF-E188-C04E-C1CB971929D3}"/>
              </a:ext>
            </a:extLst>
          </p:cNvPr>
          <p:cNvSpPr/>
          <p:nvPr/>
        </p:nvSpPr>
        <p:spPr>
          <a:xfrm>
            <a:off x="7875441" y="1592278"/>
            <a:ext cx="1027973" cy="2370122"/>
          </a:xfrm>
          <a:prstGeom prst="left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EF183-AAEF-3EDC-2E6B-329CA67E621B}"/>
              </a:ext>
            </a:extLst>
          </p:cNvPr>
          <p:cNvSpPr txBox="1"/>
          <p:nvPr/>
        </p:nvSpPr>
        <p:spPr>
          <a:xfrm>
            <a:off x="6211949" y="156733"/>
            <a:ext cx="252451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Re-cap  from Lecture-5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0277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E87F-F396-AF94-02F1-4E39E88A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347"/>
            <a:ext cx="7562850" cy="3295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E59F6-2022-6D81-E1F1-AC6AC2970CE7}"/>
              </a:ext>
            </a:extLst>
          </p:cNvPr>
          <p:cNvSpPr txBox="1"/>
          <p:nvPr/>
        </p:nvSpPr>
        <p:spPr>
          <a:xfrm>
            <a:off x="533400" y="304800"/>
            <a:ext cx="2667000" cy="38100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Preventive Maintenance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304AF-78B8-B196-70A9-FF640FE17905}"/>
              </a:ext>
            </a:extLst>
          </p:cNvPr>
          <p:cNvSpPr txBox="1"/>
          <p:nvPr/>
        </p:nvSpPr>
        <p:spPr>
          <a:xfrm>
            <a:off x="1066800" y="2667000"/>
            <a:ext cx="20574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MTBF  Formulations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7D3AD-51AF-5DAD-5343-EB149C8C0C0C}"/>
              </a:ext>
            </a:extLst>
          </p:cNvPr>
          <p:cNvSpPr txBox="1"/>
          <p:nvPr/>
        </p:nvSpPr>
        <p:spPr>
          <a:xfrm>
            <a:off x="5638800" y="1101742"/>
            <a:ext cx="28194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Equipment Failure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 Failure 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209DF-6CD6-4946-47D7-6220F26F7D81}"/>
              </a:ext>
            </a:extLst>
          </p:cNvPr>
          <p:cNvSpPr txBox="1"/>
          <p:nvPr/>
        </p:nvSpPr>
        <p:spPr>
          <a:xfrm>
            <a:off x="5734050" y="3352800"/>
            <a:ext cx="2514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 at Routine Intervals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8A4B5-65D7-F1BB-3A42-6D8C8DAD1E0C}"/>
              </a:ext>
            </a:extLst>
          </p:cNvPr>
          <p:cNvSpPr txBox="1"/>
          <p:nvPr/>
        </p:nvSpPr>
        <p:spPr>
          <a:xfrm>
            <a:off x="533399" y="4191000"/>
            <a:ext cx="381810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Predictive  Maintenance Approach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DD7B8-B76D-C7CE-21D5-D09BA3F1FA7A}"/>
              </a:ext>
            </a:extLst>
          </p:cNvPr>
          <p:cNvSpPr txBox="1"/>
          <p:nvPr/>
        </p:nvSpPr>
        <p:spPr>
          <a:xfrm>
            <a:off x="3255476" y="4865294"/>
            <a:ext cx="2209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/Equipment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D237E-6AE9-EDDE-E904-EF6F0E9EE110}"/>
              </a:ext>
            </a:extLst>
          </p:cNvPr>
          <p:cNvSpPr txBox="1"/>
          <p:nvPr/>
        </p:nvSpPr>
        <p:spPr>
          <a:xfrm>
            <a:off x="2510829" y="5867399"/>
            <a:ext cx="184067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Dynamic Model of System /Equipment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EF9CC-832B-483D-8191-22B55CDB6687}"/>
              </a:ext>
            </a:extLst>
          </p:cNvPr>
          <p:cNvSpPr txBox="1"/>
          <p:nvPr/>
        </p:nvSpPr>
        <p:spPr>
          <a:xfrm>
            <a:off x="495677" y="5419846"/>
            <a:ext cx="1981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from Process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F3F19D6D-D187-70B0-D9A0-146E1978290B}"/>
              </a:ext>
            </a:extLst>
          </p:cNvPr>
          <p:cNvSpPr/>
          <p:nvPr/>
        </p:nvSpPr>
        <p:spPr>
          <a:xfrm>
            <a:off x="1981200" y="4953000"/>
            <a:ext cx="1274276" cy="466846"/>
          </a:xfrm>
          <a:prstGeom prst="ben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0B65FE22-B84F-4B81-8F76-E503C605F0D2}"/>
              </a:ext>
            </a:extLst>
          </p:cNvPr>
          <p:cNvSpPr/>
          <p:nvPr/>
        </p:nvSpPr>
        <p:spPr>
          <a:xfrm rot="5400000">
            <a:off x="1972065" y="5802437"/>
            <a:ext cx="536582" cy="533401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48E1AC43-A8B8-ECF8-3D6F-2C8A83442569}"/>
              </a:ext>
            </a:extLst>
          </p:cNvPr>
          <p:cNvSpPr/>
          <p:nvPr/>
        </p:nvSpPr>
        <p:spPr>
          <a:xfrm rot="5400000">
            <a:off x="5915832" y="4503983"/>
            <a:ext cx="415411" cy="1316524"/>
          </a:xfrm>
          <a:prstGeom prst="ben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50A75D54-44B0-1BD4-5B12-235FEBF21A0D}"/>
              </a:ext>
            </a:extLst>
          </p:cNvPr>
          <p:cNvSpPr/>
          <p:nvPr/>
        </p:nvSpPr>
        <p:spPr>
          <a:xfrm>
            <a:off x="6248400" y="5911916"/>
            <a:ext cx="533400" cy="415412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6A5F968E-CFF2-2BF3-3AAD-EBC5992B2C24}"/>
              </a:ext>
            </a:extLst>
          </p:cNvPr>
          <p:cNvSpPr/>
          <p:nvPr/>
        </p:nvSpPr>
        <p:spPr>
          <a:xfrm>
            <a:off x="6398350" y="5375334"/>
            <a:ext cx="533400" cy="53658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CB61FD-A95C-F703-9D5B-DC9948E0CE83}"/>
              </a:ext>
            </a:extLst>
          </p:cNvPr>
          <p:cNvSpPr/>
          <p:nvPr/>
        </p:nvSpPr>
        <p:spPr>
          <a:xfrm>
            <a:off x="6931750" y="5453124"/>
            <a:ext cx="533401" cy="414275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5A5EE-EA9C-1C9B-904D-459C09B4A780}"/>
              </a:ext>
            </a:extLst>
          </p:cNvPr>
          <p:cNvSpPr txBox="1"/>
          <p:nvPr/>
        </p:nvSpPr>
        <p:spPr>
          <a:xfrm>
            <a:off x="7522675" y="5226099"/>
            <a:ext cx="1374050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 to Carry out Maintenance.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B4304-70C7-34E0-5A1F-A1228F2B2FED}"/>
              </a:ext>
            </a:extLst>
          </p:cNvPr>
          <p:cNvSpPr txBox="1"/>
          <p:nvPr/>
        </p:nvSpPr>
        <p:spPr>
          <a:xfrm>
            <a:off x="4663289" y="5867398"/>
            <a:ext cx="160397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Estimation of  Variables /FDD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06199EF-F5CA-0210-4C4D-21C8E5F57441}"/>
              </a:ext>
            </a:extLst>
          </p:cNvPr>
          <p:cNvSpPr/>
          <p:nvPr/>
        </p:nvSpPr>
        <p:spPr>
          <a:xfrm>
            <a:off x="4351507" y="6057097"/>
            <a:ext cx="311782" cy="270232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54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8561" y="609601"/>
            <a:ext cx="86106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Procedure based </a:t>
            </a:r>
            <a:r>
              <a:rPr lang="en-US" dirty="0" err="1">
                <a:solidFill>
                  <a:srgbClr val="002060"/>
                </a:solidFill>
              </a:rPr>
              <a:t>Maint</a:t>
            </a:r>
            <a:r>
              <a:rPr lang="en-US" dirty="0">
                <a:solidFill>
                  <a:srgbClr val="002060"/>
                </a:solidFill>
              </a:rPr>
              <a:t>. Practices; Failure models;  Concept of  </a:t>
            </a:r>
            <a:r>
              <a:rPr lang="en-US" i="1" dirty="0">
                <a:solidFill>
                  <a:srgbClr val="002060"/>
                </a:solidFill>
              </a:rPr>
              <a:t>Reliability, Availability,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002060"/>
                </a:solidFill>
              </a:rPr>
              <a:t>Maintainability, </a:t>
            </a:r>
            <a:r>
              <a:rPr lang="en-US" i="1" dirty="0" err="1">
                <a:solidFill>
                  <a:srgbClr val="002060"/>
                </a:solidFill>
              </a:rPr>
              <a:t>Inspectability</a:t>
            </a:r>
            <a:r>
              <a:rPr lang="en-US" i="1" dirty="0">
                <a:solidFill>
                  <a:srgbClr val="002060"/>
                </a:solidFill>
              </a:rPr>
              <a:t>/Testability (RAMI)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7596" y="123645"/>
            <a:ext cx="320613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prstClr val="black"/>
                </a:solidFill>
                <a:cs typeface="Arial" panose="020B0604020202020204" pitchFamily="34" charset="0"/>
              </a:rPr>
              <a:t>Lecture-12 --  Reliability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2" y="1600200"/>
            <a:ext cx="4625194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Concept of Reliability &amp; Failure Probability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Distribution Functions &amp; Density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Exponential Distribution/Density   Functions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Normal/Gaussian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Log-Normal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Weibull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Poisson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Binomial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Failure  Rate 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Hazard  Rate 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General Reliability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MTTF,  MTTR,  MTBF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Accelerated  Testing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Arrhenius   &amp;   </a:t>
            </a:r>
            <a:r>
              <a:rPr lang="en-US" sz="1600" dirty="0" err="1">
                <a:solidFill>
                  <a:prstClr val="black"/>
                </a:solidFill>
              </a:rPr>
              <a:t>Eyrring</a:t>
            </a:r>
            <a:r>
              <a:rPr lang="en-US" sz="1600" dirty="0">
                <a:solidFill>
                  <a:prstClr val="black"/>
                </a:solidFill>
              </a:rPr>
              <a:t> 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prstClr val="black"/>
                </a:solidFill>
              </a:rPr>
              <a:t>Warranty </a:t>
            </a:r>
            <a:r>
              <a:rPr lang="en-US" sz="1600" dirty="0">
                <a:solidFill>
                  <a:prstClr val="black"/>
                </a:solidFill>
              </a:rPr>
              <a:t> by  Manufacturer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3227458"/>
            <a:ext cx="5072259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Need for Maintenance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70C0"/>
                </a:solidFill>
              </a:rPr>
              <a:t>Sys./Eqpt. in </a:t>
            </a:r>
            <a:r>
              <a:rPr lang="en-US" sz="1600" b="1" i="1" dirty="0" err="1">
                <a:solidFill>
                  <a:srgbClr val="0070C0"/>
                </a:solidFill>
              </a:rPr>
              <a:t>Engg</a:t>
            </a:r>
            <a:r>
              <a:rPr lang="en-US" sz="1600" b="1" i="1" dirty="0">
                <a:solidFill>
                  <a:srgbClr val="0070C0"/>
                </a:solidFill>
              </a:rPr>
              <a:t>. Industrial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70C0"/>
                </a:solidFill>
              </a:rPr>
              <a:t>Pumps, Hex, Control-Valves, Actuators, Inst.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70C0"/>
                </a:solidFill>
              </a:rPr>
              <a:t>Process  Loops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Time /Usage based Reliability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Applicability of Density Function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Physics of Failures Models for Sys./Eqpt.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N/W &amp; Fault-Tree Configuration for Reliability Computation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4055" y="1052660"/>
            <a:ext cx="41547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Reliability  N/W;  Series/Parallel N/W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prstClr val="black"/>
                </a:solidFill>
              </a:rPr>
              <a:t>  out of 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dirty="0">
                <a:solidFill>
                  <a:prstClr val="black"/>
                </a:solidFill>
              </a:rPr>
              <a:t> 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Standby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Fault Trees</a:t>
            </a:r>
          </a:p>
        </p:txBody>
      </p:sp>
      <p:sp>
        <p:nvSpPr>
          <p:cNvPr id="10" name="Oval 9"/>
          <p:cNvSpPr/>
          <p:nvPr/>
        </p:nvSpPr>
        <p:spPr>
          <a:xfrm>
            <a:off x="3810000" y="3083984"/>
            <a:ext cx="5224659" cy="3545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036" descr="C:\Program Files\Common Files\Microsoft Shared\Clipart\cagcat50\pe01561_.wmf">
            <a:extLst>
              <a:ext uri="{FF2B5EF4-FFF2-40B4-BE49-F238E27FC236}">
                <a16:creationId xmlns:a16="http://schemas.microsoft.com/office/drawing/2014/main" id="{24000BDD-BA1B-0745-C22A-450A5006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41889"/>
            <a:ext cx="1464557" cy="96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02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7A539-8751-1665-E290-9C1F0E3EA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4" t="10729" r="14943" b="23372"/>
          <a:stretch/>
        </p:blipFill>
        <p:spPr>
          <a:xfrm>
            <a:off x="303381" y="153154"/>
            <a:ext cx="48006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929A2-A012-A61D-B45E-15C6FB74E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42"/>
          <a:stretch/>
        </p:blipFill>
        <p:spPr>
          <a:xfrm>
            <a:off x="3565226" y="3455859"/>
            <a:ext cx="4040019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4A06E-2C38-502C-734B-AAE8CB962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50" t="1666" r="10000" b="10000"/>
          <a:stretch/>
        </p:blipFill>
        <p:spPr>
          <a:xfrm>
            <a:off x="290555" y="3455859"/>
            <a:ext cx="3572102" cy="3208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4A8AB-45C9-A051-1805-6E1F34866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8" t="23398" r="8163" b="29806"/>
          <a:stretch/>
        </p:blipFill>
        <p:spPr>
          <a:xfrm>
            <a:off x="1165168" y="2997427"/>
            <a:ext cx="2393598" cy="681151"/>
          </a:xfrm>
          <a:prstGeom prst="rect">
            <a:avLst/>
          </a:prstGeom>
        </p:spPr>
      </p:pic>
      <p:pic>
        <p:nvPicPr>
          <p:cNvPr id="2" name="Picture 2" descr="Manifold test setup, three inlet 80 NB control valves discharging into... |  Download Scientific Diagram">
            <a:extLst>
              <a:ext uri="{FF2B5EF4-FFF2-40B4-BE49-F238E27FC236}">
                <a16:creationId xmlns:a16="http://schemas.microsoft.com/office/drawing/2014/main" id="{F54BF628-4E6D-ADAE-0B2C-B3DCDE450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t="20672" b="15246"/>
          <a:stretch/>
        </p:blipFill>
        <p:spPr bwMode="auto">
          <a:xfrm>
            <a:off x="4858755" y="167197"/>
            <a:ext cx="4280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95E7E-B671-5A47-207B-883801E5E1F0}"/>
              </a:ext>
            </a:extLst>
          </p:cNvPr>
          <p:cNvSpPr txBox="1"/>
          <p:nvPr/>
        </p:nvSpPr>
        <p:spPr>
          <a:xfrm>
            <a:off x="5103981" y="2888809"/>
            <a:ext cx="250126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 Valves in Parallel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0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364C7-FCF5-3272-CA72-6D9EF3908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3" t="19610" r="14506" b="16264"/>
          <a:stretch/>
        </p:blipFill>
        <p:spPr>
          <a:xfrm>
            <a:off x="288956" y="420232"/>
            <a:ext cx="2799030" cy="1507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A7A66-A14D-C7B6-3EE3-66F1B2924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" t="23842" r="3488" b="10762"/>
          <a:stretch/>
        </p:blipFill>
        <p:spPr>
          <a:xfrm>
            <a:off x="288956" y="2390591"/>
            <a:ext cx="3713430" cy="1591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5FF55-4C62-8049-1AD5-7E8F97E1C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1" r="1970"/>
          <a:stretch/>
        </p:blipFill>
        <p:spPr>
          <a:xfrm>
            <a:off x="3052527" y="114465"/>
            <a:ext cx="3505200" cy="2198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7680F-6131-177E-6FA7-264F5AB6B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31" t="27540" r="5682"/>
          <a:stretch/>
        </p:blipFill>
        <p:spPr>
          <a:xfrm>
            <a:off x="4406775" y="2299748"/>
            <a:ext cx="4459586" cy="2408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0FAAD-A809-C5AE-DC37-1F3A69D037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333"/>
          <a:stretch/>
        </p:blipFill>
        <p:spPr>
          <a:xfrm>
            <a:off x="192386" y="4419600"/>
            <a:ext cx="3810000" cy="1981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36824-B422-598D-ED64-130049A093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3" t="44687" r="25000" b="9999"/>
          <a:stretch/>
        </p:blipFill>
        <p:spPr>
          <a:xfrm>
            <a:off x="4418846" y="4562023"/>
            <a:ext cx="4447515" cy="2185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F82A9-DDDD-4064-2D43-CB7903B14DC4}"/>
              </a:ext>
            </a:extLst>
          </p:cNvPr>
          <p:cNvSpPr txBox="1"/>
          <p:nvPr/>
        </p:nvSpPr>
        <p:spPr>
          <a:xfrm>
            <a:off x="6191817" y="304800"/>
            <a:ext cx="279902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Paralleling of  Generators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1365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9FB35-47A3-432E-B6D8-FE01EF9D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"/>
          <a:stretch/>
        </p:blipFill>
        <p:spPr>
          <a:xfrm>
            <a:off x="333658" y="3200400"/>
            <a:ext cx="4672013" cy="3309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87DCF-8513-07BC-B6B1-2202E33F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3" y="2038350"/>
            <a:ext cx="3086100" cy="1162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6B1461-7C47-D078-C850-8E63357CB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85800"/>
            <a:ext cx="3086100" cy="11620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08D18B-DB06-CEDC-0393-C8EE693C1ACA}"/>
              </a:ext>
            </a:extLst>
          </p:cNvPr>
          <p:cNvCxnSpPr>
            <a:cxnSpLocks/>
          </p:cNvCxnSpPr>
          <p:nvPr/>
        </p:nvCxnSpPr>
        <p:spPr>
          <a:xfrm>
            <a:off x="1143000" y="1752600"/>
            <a:ext cx="838200" cy="243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163F0-02D4-C7D9-4EA9-16F51F1BE879}"/>
              </a:ext>
            </a:extLst>
          </p:cNvPr>
          <p:cNvCxnSpPr>
            <a:cxnSpLocks/>
          </p:cNvCxnSpPr>
          <p:nvPr/>
        </p:nvCxnSpPr>
        <p:spPr>
          <a:xfrm>
            <a:off x="1905000" y="1787894"/>
            <a:ext cx="885542" cy="23607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CBB544E-EF34-4E50-03ED-885DD7565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1" t="17142" r="14714" b="6219"/>
          <a:stretch/>
        </p:blipFill>
        <p:spPr>
          <a:xfrm>
            <a:off x="4140640" y="355302"/>
            <a:ext cx="4834039" cy="2710758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F0F557B0-052B-B08E-426D-2D0D43D0E105}"/>
              </a:ext>
            </a:extLst>
          </p:cNvPr>
          <p:cNvSpPr/>
          <p:nvPr/>
        </p:nvSpPr>
        <p:spPr>
          <a:xfrm>
            <a:off x="3771891" y="683537"/>
            <a:ext cx="542162" cy="28284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Differential Pressure Transmitters | Introduction to Continuous Pressure  Measurement | Textbook">
            <a:extLst>
              <a:ext uri="{FF2B5EF4-FFF2-40B4-BE49-F238E27FC236}">
                <a16:creationId xmlns:a16="http://schemas.microsoft.com/office/drawing/2014/main" id="{7D98714C-ADF9-6C72-8727-6191C34F2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3"/>
          <a:stretch/>
        </p:blipFill>
        <p:spPr bwMode="auto">
          <a:xfrm>
            <a:off x="349502" y="4168154"/>
            <a:ext cx="3874694" cy="23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9390E-776A-A473-B9A7-1D0BAC801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18" r="67800" b="5594"/>
          <a:stretch/>
        </p:blipFill>
        <p:spPr>
          <a:xfrm>
            <a:off x="5562600" y="3295650"/>
            <a:ext cx="2255157" cy="3118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C85D68-74C5-5C80-88C6-9FB9FFA8227B}"/>
              </a:ext>
            </a:extLst>
          </p:cNvPr>
          <p:cNvSpPr txBox="1"/>
          <p:nvPr/>
        </p:nvSpPr>
        <p:spPr>
          <a:xfrm>
            <a:off x="457200" y="150088"/>
            <a:ext cx="4114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Redundancy in Instrumentation Systems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4669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TD Temperature Sensor">
            <a:extLst>
              <a:ext uri="{FF2B5EF4-FFF2-40B4-BE49-F238E27FC236}">
                <a16:creationId xmlns:a16="http://schemas.microsoft.com/office/drawing/2014/main" id="{97861C09-160E-FE26-42C1-BC93E192A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6058" r="7027" b="23401"/>
          <a:stretch/>
        </p:blipFill>
        <p:spPr bwMode="auto">
          <a:xfrm rot="1963200">
            <a:off x="6973467" y="3509794"/>
            <a:ext cx="1676400" cy="12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TD Temperature Sensor">
            <a:extLst>
              <a:ext uri="{FF2B5EF4-FFF2-40B4-BE49-F238E27FC236}">
                <a16:creationId xmlns:a16="http://schemas.microsoft.com/office/drawing/2014/main" id="{0545900A-74EB-57ED-23C5-CCCF3E8BF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6058" r="7027" b="23401"/>
          <a:stretch/>
        </p:blipFill>
        <p:spPr bwMode="auto">
          <a:xfrm rot="20359703">
            <a:off x="6200047" y="1937373"/>
            <a:ext cx="1676400" cy="12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BE0F27-67FF-71BC-283B-1863CCFE188A}"/>
              </a:ext>
            </a:extLst>
          </p:cNvPr>
          <p:cNvSpPr txBox="1"/>
          <p:nvPr/>
        </p:nvSpPr>
        <p:spPr>
          <a:xfrm>
            <a:off x="5487930" y="379927"/>
            <a:ext cx="32750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Redundant Temperature Sensors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8DC0A-0FB6-E76C-F05F-53F91CFA7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79" b="4846"/>
          <a:stretch/>
        </p:blipFill>
        <p:spPr>
          <a:xfrm>
            <a:off x="265814" y="3297601"/>
            <a:ext cx="3618830" cy="3060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5D15C-7B3F-43AC-96E6-F4E31FA65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54" t="31384" r="9554" b="11818"/>
          <a:stretch/>
        </p:blipFill>
        <p:spPr>
          <a:xfrm>
            <a:off x="609600" y="369365"/>
            <a:ext cx="4672014" cy="2297635"/>
          </a:xfrm>
          <a:prstGeom prst="rect">
            <a:avLst/>
          </a:prstGeom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4956F6CF-F151-72AC-6FC6-0E5B4BF034CE}"/>
              </a:ext>
            </a:extLst>
          </p:cNvPr>
          <p:cNvSpPr/>
          <p:nvPr/>
        </p:nvSpPr>
        <p:spPr>
          <a:xfrm>
            <a:off x="4865896" y="1219200"/>
            <a:ext cx="1892174" cy="4191000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RTD Temperature Sensor">
            <a:extLst>
              <a:ext uri="{FF2B5EF4-FFF2-40B4-BE49-F238E27FC236}">
                <a16:creationId xmlns:a16="http://schemas.microsoft.com/office/drawing/2014/main" id="{073B398C-94CB-4BB4-463E-4D2882C0B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6058" r="7027" b="23401"/>
          <a:stretch/>
        </p:blipFill>
        <p:spPr bwMode="auto">
          <a:xfrm rot="13769401">
            <a:off x="3211812" y="3186874"/>
            <a:ext cx="1676400" cy="12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048AE-6CF7-17E8-B9B7-96D2F23EF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34"/>
          <a:stretch/>
        </p:blipFill>
        <p:spPr>
          <a:xfrm>
            <a:off x="4644710" y="4304159"/>
            <a:ext cx="2520673" cy="23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0E99A-90ED-D129-FAF0-BD7F81D9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2629"/>
            <a:ext cx="4800600" cy="2952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17AB2-D610-BAEC-1C7E-4EE2492B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35859"/>
            <a:ext cx="6543675" cy="341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FD2D5-F3B5-E8C1-C1CF-48E41C551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35" r="8370"/>
          <a:stretch/>
        </p:blipFill>
        <p:spPr>
          <a:xfrm>
            <a:off x="5376250" y="252629"/>
            <a:ext cx="3429000" cy="2602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7C1F5-19EB-DFA5-513C-B6BF1A31A395}"/>
              </a:ext>
            </a:extLst>
          </p:cNvPr>
          <p:cNvSpPr txBox="1"/>
          <p:nvPr/>
        </p:nvSpPr>
        <p:spPr>
          <a:xfrm>
            <a:off x="304800" y="3581400"/>
            <a:ext cx="2971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Dual Computer Hot Standby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0134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781</Words>
  <Application>Microsoft Office PowerPoint</Application>
  <PresentationFormat>On-screen Show (4:3)</PresentationFormat>
  <Paragraphs>175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Inter</vt:lpstr>
      <vt:lpstr>Roboto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Roy</dc:creator>
  <cp:lastModifiedBy>GITAA</cp:lastModifiedBy>
  <cp:revision>78</cp:revision>
  <dcterms:created xsi:type="dcterms:W3CDTF">2023-04-15T10:38:43Z</dcterms:created>
  <dcterms:modified xsi:type="dcterms:W3CDTF">2023-06-09T05:36:44Z</dcterms:modified>
</cp:coreProperties>
</file>